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0" r:id="rId5"/>
    <p:sldId id="262" r:id="rId6"/>
    <p:sldId id="261" r:id="rId7"/>
    <p:sldId id="263" r:id="rId8"/>
    <p:sldId id="266" r:id="rId9"/>
    <p:sldId id="267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>
        <p:scale>
          <a:sx n="90" d="100"/>
          <a:sy n="90" d="100"/>
        </p:scale>
        <p:origin x="1134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189" indent="0" algn="ctr">
              <a:buNone/>
              <a:defRPr sz="2400"/>
            </a:lvl2pPr>
            <a:lvl3pPr marL="914377" indent="0" algn="ctr">
              <a:buNone/>
              <a:defRPr sz="2400"/>
            </a:lvl3pPr>
            <a:lvl4pPr marL="1371566" indent="0" algn="ctr">
              <a:buNone/>
              <a:defRPr sz="2000"/>
            </a:lvl4pPr>
            <a:lvl5pPr marL="1828754" indent="0" algn="ctr">
              <a:buNone/>
              <a:defRPr sz="2000"/>
            </a:lvl5pPr>
            <a:lvl6pPr marL="2285943" indent="0" algn="ctr">
              <a:buNone/>
              <a:defRPr sz="2000"/>
            </a:lvl6pPr>
            <a:lvl7pPr marL="2743131" indent="0" algn="ctr">
              <a:buNone/>
              <a:defRPr sz="2000"/>
            </a:lvl7pPr>
            <a:lvl8pPr marL="3200320" indent="0" algn="ctr">
              <a:buNone/>
              <a:defRPr sz="2000"/>
            </a:lvl8pPr>
            <a:lvl9pPr marL="3657509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9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9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8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7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9" y="786384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803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7" y="3043054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4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5" y="6446524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2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81" y="6446842"/>
            <a:ext cx="6818263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4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5" y="6446842"/>
            <a:ext cx="25848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81" y="6446842"/>
            <a:ext cx="68182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1" y="6446842"/>
            <a:ext cx="7800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700" i="0" kern="1200" spc="-51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38" indent="-91438" algn="l" defTabSz="914377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38" indent="-182875" algn="l" defTabSz="914377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14" indent="-182875" algn="l" defTabSz="914377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789" indent="-182875" algn="l" defTabSz="914377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65" indent="-182875" algn="l" defTabSz="914377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973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68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63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58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5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6" y="639101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/>
              <a:t>A Bakery in New York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6" y="4672739"/>
            <a:ext cx="6269347" cy="10214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K. Lucas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7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E59D-06EE-43D4-8C68-939F87F4E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1A58B-C6A0-4A00-B4B9-7152E91C3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4"/>
            <a:ext cx="5133399" cy="3760891"/>
          </a:xfrm>
        </p:spPr>
        <p:txBody>
          <a:bodyPr/>
          <a:lstStyle/>
          <a:p>
            <a:r>
              <a:rPr lang="en-US" dirty="0"/>
              <a:t>Construction of Bagel/Coffee shop in one of the two neighborhoods:</a:t>
            </a:r>
          </a:p>
          <a:p>
            <a:r>
              <a:rPr lang="en-US" dirty="0"/>
              <a:t>- </a:t>
            </a:r>
            <a:r>
              <a:rPr lang="en-US" dirty="0" err="1"/>
              <a:t>Edenwald</a:t>
            </a:r>
            <a:r>
              <a:rPr lang="en-US" dirty="0"/>
              <a:t>, Bronx</a:t>
            </a:r>
          </a:p>
          <a:p>
            <a:r>
              <a:rPr lang="en-US" dirty="0"/>
              <a:t>- Ocean Hill, Brooklyn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9FA1E-E3E9-42DB-8844-7BA577E43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7534" y="2859731"/>
            <a:ext cx="6096000" cy="31916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6A3B3D-B6B9-489D-AEA5-F6BA929FC61D}"/>
              </a:ext>
            </a:extLst>
          </p:cNvPr>
          <p:cNvSpPr txBox="1"/>
          <p:nvPr/>
        </p:nvSpPr>
        <p:spPr>
          <a:xfrm>
            <a:off x="5617534" y="6103084"/>
            <a:ext cx="6096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Image from: </a:t>
            </a:r>
            <a:r>
              <a:rPr lang="en-US" sz="1000" b="0" i="1" dirty="0" err="1">
                <a:solidFill>
                  <a:srgbClr val="747474"/>
                </a:solidFill>
                <a:effectLst/>
              </a:rPr>
              <a:t>KseniyaPhoto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317403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B47E9-B0F3-415B-B359-D775DD593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6C0F4-8A5C-4BA0-A76A-3892D841C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4"/>
            <a:ext cx="4431650" cy="3760891"/>
          </a:xfrm>
        </p:spPr>
        <p:txBody>
          <a:bodyPr/>
          <a:lstStyle/>
          <a:p>
            <a:r>
              <a:rPr lang="en-US" dirty="0"/>
              <a:t>New York City provides has great opportunities for new businesses.</a:t>
            </a:r>
          </a:p>
          <a:p>
            <a:r>
              <a:rPr lang="en-US" dirty="0"/>
              <a:t>The coffee/bakery industry has deep roots and density in New York City.</a:t>
            </a:r>
          </a:p>
          <a:p>
            <a:r>
              <a:rPr lang="en-US" dirty="0"/>
              <a:t>The two identified neighborhoods provide a low-density location with templated population growth. 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C2C1F4-C292-4DD5-90B4-13F513FD7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186" y="2567763"/>
            <a:ext cx="6095999" cy="28135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90673F-F87F-4AF0-AF16-BF5E2F56D244}"/>
              </a:ext>
            </a:extLst>
          </p:cNvPr>
          <p:cNvSpPr txBox="1"/>
          <p:nvPr/>
        </p:nvSpPr>
        <p:spPr>
          <a:xfrm>
            <a:off x="5801832" y="5486396"/>
            <a:ext cx="6096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Image from: https://uncleg.com/departments/bakery/</a:t>
            </a:r>
          </a:p>
        </p:txBody>
      </p:sp>
    </p:spTree>
    <p:extLst>
      <p:ext uri="{BB962C8B-B14F-4D97-AF65-F5344CB8AC3E}">
        <p14:creationId xmlns:p14="http://schemas.microsoft.com/office/powerpoint/2010/main" val="321348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“Make your mark in New York and you are a made man.”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 Mark Twain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132AD-2CCC-403C-8744-6C94A45CA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5FFB0-6468-4643-9D9C-34C8A3540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0488" indent="252413">
              <a:buFont typeface="Arial" panose="020B0604020202020204" pitchFamily="34" charset="0"/>
              <a:buChar char="•"/>
            </a:pPr>
            <a:r>
              <a:rPr lang="en-US" sz="2000" b="1" dirty="0"/>
              <a:t>The Problem</a:t>
            </a:r>
          </a:p>
          <a:p>
            <a:pPr marL="90488" indent="252413">
              <a:buFont typeface="Arial" panose="020B0604020202020204" pitchFamily="34" charset="0"/>
              <a:buChar char="•"/>
            </a:pPr>
            <a:r>
              <a:rPr lang="en-US" sz="2000" b="1" dirty="0"/>
              <a:t>The Data</a:t>
            </a:r>
          </a:p>
          <a:p>
            <a:pPr marL="90488" indent="252413">
              <a:buFont typeface="Arial" panose="020B0604020202020204" pitchFamily="34" charset="0"/>
              <a:buChar char="•"/>
            </a:pPr>
            <a:r>
              <a:rPr lang="en-US" sz="2000" b="1" dirty="0"/>
              <a:t>The Methodology</a:t>
            </a:r>
          </a:p>
          <a:p>
            <a:pPr marL="90488" indent="252413">
              <a:buFont typeface="Arial" panose="020B0604020202020204" pitchFamily="34" charset="0"/>
              <a:buChar char="•"/>
            </a:pPr>
            <a:r>
              <a:rPr lang="en-US" sz="2000" b="1" dirty="0"/>
              <a:t>Results</a:t>
            </a:r>
          </a:p>
          <a:p>
            <a:pPr marL="90488" indent="252413">
              <a:buFont typeface="Arial" panose="020B0604020202020204" pitchFamily="34" charset="0"/>
              <a:buChar char="•"/>
            </a:pPr>
            <a:r>
              <a:rPr lang="en-US" sz="2000" b="1" dirty="0"/>
              <a:t>Recommendations</a:t>
            </a:r>
          </a:p>
          <a:p>
            <a:pPr marL="90488" indent="252413">
              <a:buFont typeface="Arial" panose="020B0604020202020204" pitchFamily="34" charset="0"/>
              <a:buChar char="•"/>
            </a:pPr>
            <a:r>
              <a:rPr lang="en-US" sz="2000" b="1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803153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A73B1-BF2F-4C9F-9A2D-EBEB140AD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E192B-D11C-45B6-9747-0F52C67195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We needed to identify a location in New York City that is amenable to the opening of a bagel/coffee/dessert shop.  </a:t>
            </a:r>
          </a:p>
          <a:p>
            <a:endParaRPr lang="en-US" sz="2000" dirty="0"/>
          </a:p>
          <a:p>
            <a:r>
              <a:rPr lang="en-US" sz="2000" dirty="0"/>
              <a:t>This location needed to have limited competition and demonstrate potential for a growing population (demand base). </a:t>
            </a:r>
          </a:p>
        </p:txBody>
      </p:sp>
    </p:spTree>
    <p:extLst>
      <p:ext uri="{BB962C8B-B14F-4D97-AF65-F5344CB8AC3E}">
        <p14:creationId xmlns:p14="http://schemas.microsoft.com/office/powerpoint/2010/main" val="439064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19EE-6ACE-4901-9C61-B088F7DE3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1D042-32F3-4B48-A717-EA0B644B4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came from three sources: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Foursquare Application – this application provided venue information, including type of venue and location.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“The New York City Population Projections by Age/Sex &amp; Borough, 2010-2040” – this report provided past, current, and future population levels and growth percentages.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New York City JSON – this provided Borough and Neighborhood locations.  This data, coupled with the Foursquare Application, allows the locating of venues within their Borough and Neighborhood.  </a:t>
            </a:r>
          </a:p>
        </p:txBody>
      </p:sp>
    </p:spTree>
    <p:extLst>
      <p:ext uri="{BB962C8B-B14F-4D97-AF65-F5344CB8AC3E}">
        <p14:creationId xmlns:p14="http://schemas.microsoft.com/office/powerpoint/2010/main" val="3296016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91DDA-BC7A-4920-AAC7-136680897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272A2-8952-4215-A234-C7E581FF2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analysis of the data proceeded over the following steps: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Analyzing the distribution of venues across New York City.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Cluster the neighborhoods by venue types. 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Identify the neighborhoods with a high density of coffee/bagel/bakery shops.  Focus on the low-density neighborhoods.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Cross-reference the low-density neighborhoods with expected population growth.  Identify the low-density neighborhoods with an expectation for population growth.  </a:t>
            </a:r>
          </a:p>
        </p:txBody>
      </p:sp>
    </p:spTree>
    <p:extLst>
      <p:ext uri="{BB962C8B-B14F-4D97-AF65-F5344CB8AC3E}">
        <p14:creationId xmlns:p14="http://schemas.microsoft.com/office/powerpoint/2010/main" val="2814319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459A8-099B-4884-B4CC-8FF9BF25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Results – Neighborhood Clusters</a:t>
            </a:r>
          </a:p>
        </p:txBody>
      </p:sp>
      <p:graphicFrame>
        <p:nvGraphicFramePr>
          <p:cNvPr id="12" name="Table 8">
            <a:extLst>
              <a:ext uri="{FF2B5EF4-FFF2-40B4-BE49-F238E27FC236}">
                <a16:creationId xmlns:a16="http://schemas.microsoft.com/office/drawing/2014/main" id="{B3F5A245-5EBC-4FB5-862F-C4F710BEB6F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99140938"/>
              </p:ext>
            </p:extLst>
          </p:nvPr>
        </p:nvGraphicFramePr>
        <p:xfrm>
          <a:off x="1096964" y="2120900"/>
          <a:ext cx="5219615" cy="3973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6057">
                  <a:extLst>
                    <a:ext uri="{9D8B030D-6E8A-4147-A177-3AD203B41FA5}">
                      <a16:colId xmlns:a16="http://schemas.microsoft.com/office/drawing/2014/main" val="3006243891"/>
                    </a:ext>
                  </a:extLst>
                </a:gridCol>
                <a:gridCol w="1034716">
                  <a:extLst>
                    <a:ext uri="{9D8B030D-6E8A-4147-A177-3AD203B41FA5}">
                      <a16:colId xmlns:a16="http://schemas.microsoft.com/office/drawing/2014/main" val="1272700396"/>
                    </a:ext>
                  </a:extLst>
                </a:gridCol>
                <a:gridCol w="926431">
                  <a:extLst>
                    <a:ext uri="{9D8B030D-6E8A-4147-A177-3AD203B41FA5}">
                      <a16:colId xmlns:a16="http://schemas.microsoft.com/office/drawing/2014/main" val="2286780323"/>
                    </a:ext>
                  </a:extLst>
                </a:gridCol>
                <a:gridCol w="2442411">
                  <a:extLst>
                    <a:ext uri="{9D8B030D-6E8A-4147-A177-3AD203B41FA5}">
                      <a16:colId xmlns:a16="http://schemas.microsoft.com/office/drawing/2014/main" val="867366252"/>
                    </a:ext>
                  </a:extLst>
                </a:gridCol>
              </a:tblGrid>
              <a:tr h="724661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Cluster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Color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Number of Venues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Venue Types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992545"/>
                  </a:ext>
                </a:extLst>
              </a:tr>
              <a:tr h="268393"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50" dirty="0"/>
                        <a:t>Deli/Bodega and Markets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69825"/>
                  </a:ext>
                </a:extLst>
              </a:tr>
              <a:tr h="268393"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Purple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50" dirty="0">
                          <a:solidFill>
                            <a:schemeClr val="tx1"/>
                          </a:solidFill>
                        </a:rPr>
                        <a:t>Bus Stations and Donut Shops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9195974"/>
                  </a:ext>
                </a:extLst>
              </a:tr>
              <a:tr h="268393"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Blue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50" dirty="0">
                          <a:solidFill>
                            <a:schemeClr val="tx1"/>
                          </a:solidFill>
                        </a:rPr>
                        <a:t>Pools and Fitness Venues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204261"/>
                  </a:ext>
                </a:extLst>
              </a:tr>
              <a:tr h="268393"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Aqua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50" dirty="0">
                          <a:solidFill>
                            <a:schemeClr val="tx1"/>
                          </a:solidFill>
                        </a:rPr>
                        <a:t>Donut, Coffee, and Pizza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732821"/>
                  </a:ext>
                </a:extLst>
              </a:tr>
              <a:tr h="353294"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Turquoise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50" dirty="0">
                          <a:solidFill>
                            <a:schemeClr val="tx1"/>
                          </a:solidFill>
                        </a:rPr>
                        <a:t>Parks and Exhibits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5646422"/>
                  </a:ext>
                </a:extLst>
              </a:tr>
              <a:tr h="268393"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Green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50" dirty="0"/>
                        <a:t>Beach, Bodegas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945845"/>
                  </a:ext>
                </a:extLst>
              </a:tr>
              <a:tr h="268393"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Yellow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50" dirty="0"/>
                        <a:t>Playground and Yoga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0683185"/>
                  </a:ext>
                </a:extLst>
              </a:tr>
              <a:tr h="353294"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Lemon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50" dirty="0"/>
                        <a:t>Casual Dining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643920"/>
                  </a:ext>
                </a:extLst>
              </a:tr>
              <a:tr h="353294"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Apricot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50" dirty="0"/>
                        <a:t>Ferry and Casual Dining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627125"/>
                  </a:ext>
                </a:extLst>
              </a:tr>
              <a:tr h="353294"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Orange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50" dirty="0"/>
                        <a:t>134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350" dirty="0"/>
                        <a:t>Casual Dining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798294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29967587-33A5-4106-A3F8-A388CFCDD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7269" y="2120900"/>
            <a:ext cx="4197767" cy="40040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0357503-42AE-4861-9A73-5940B41A347B}"/>
              </a:ext>
            </a:extLst>
          </p:cNvPr>
          <p:cNvSpPr/>
          <p:nvPr/>
        </p:nvSpPr>
        <p:spPr>
          <a:xfrm>
            <a:off x="1096964" y="2878373"/>
            <a:ext cx="5219615" cy="2941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36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459A8-099B-4884-B4CC-8FF9BF25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Results – Population Growth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B9992E6-E17C-473B-B83F-7A2A14F89606}"/>
              </a:ext>
            </a:extLst>
          </p:cNvPr>
          <p:cNvGrpSpPr/>
          <p:nvPr/>
        </p:nvGrpSpPr>
        <p:grpSpPr>
          <a:xfrm>
            <a:off x="1985010" y="3876675"/>
            <a:ext cx="8221980" cy="2078697"/>
            <a:chOff x="1097280" y="2555327"/>
            <a:chExt cx="10058400" cy="2866645"/>
          </a:xfrm>
        </p:grpSpPr>
        <p:pic>
          <p:nvPicPr>
            <p:cNvPr id="6" name="Picture 5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B2C3DD31-E95D-4AF4-B90D-5ED209C856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7280" y="2555327"/>
              <a:ext cx="10058400" cy="2866645"/>
            </a:xfrm>
            <a:prstGeom prst="rect">
              <a:avLst/>
            </a:prstGeom>
            <a:noFill/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0CF2347-F840-40C2-B14D-BD266461C815}"/>
                </a:ext>
              </a:extLst>
            </p:cNvPr>
            <p:cNvSpPr/>
            <p:nvPr/>
          </p:nvSpPr>
          <p:spPr>
            <a:xfrm>
              <a:off x="1097280" y="3943350"/>
              <a:ext cx="9997440" cy="5429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D01719E-535E-437E-B1C9-05BFB6DD921B}"/>
              </a:ext>
            </a:extLst>
          </p:cNvPr>
          <p:cNvSpPr txBox="1"/>
          <p:nvPr/>
        </p:nvSpPr>
        <p:spPr>
          <a:xfrm>
            <a:off x="3986213" y="2282199"/>
            <a:ext cx="4219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Highest Growth Potential</a:t>
            </a:r>
          </a:p>
          <a:p>
            <a:pPr marL="342900" indent="-342900" algn="ctr">
              <a:buAutoNum type="arabicPeriod"/>
            </a:pPr>
            <a:r>
              <a:rPr lang="en-US" dirty="0"/>
              <a:t>Bronx</a:t>
            </a:r>
          </a:p>
          <a:p>
            <a:pPr marL="342900" indent="-342900" algn="ctr">
              <a:buAutoNum type="arabicPeriod"/>
            </a:pPr>
            <a:r>
              <a:rPr lang="en-US" dirty="0"/>
              <a:t>Brooklyn</a:t>
            </a:r>
          </a:p>
        </p:txBody>
      </p:sp>
    </p:spTree>
    <p:extLst>
      <p:ext uri="{BB962C8B-B14F-4D97-AF65-F5344CB8AC3E}">
        <p14:creationId xmlns:p14="http://schemas.microsoft.com/office/powerpoint/2010/main" val="1666884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459A8-099B-4884-B4CC-8FF9BF25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Results – Cluster Analysis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FB0BEA5-ADE5-4C18-A143-99B8C09FD4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7702491"/>
              </p:ext>
            </p:extLst>
          </p:nvPr>
        </p:nvGraphicFramePr>
        <p:xfrm>
          <a:off x="803082" y="2269180"/>
          <a:ext cx="7074317" cy="3381516"/>
        </p:xfrm>
        <a:graphic>
          <a:graphicData uri="http://schemas.openxmlformats.org/drawingml/2006/table">
            <a:tbl>
              <a:tblPr/>
              <a:tblGrid>
                <a:gridCol w="492060">
                  <a:extLst>
                    <a:ext uri="{9D8B030D-6E8A-4147-A177-3AD203B41FA5}">
                      <a16:colId xmlns:a16="http://schemas.microsoft.com/office/drawing/2014/main" val="2086799325"/>
                    </a:ext>
                  </a:extLst>
                </a:gridCol>
                <a:gridCol w="598387">
                  <a:extLst>
                    <a:ext uri="{9D8B030D-6E8A-4147-A177-3AD203B41FA5}">
                      <a16:colId xmlns:a16="http://schemas.microsoft.com/office/drawing/2014/main" val="1392095037"/>
                    </a:ext>
                  </a:extLst>
                </a:gridCol>
                <a:gridCol w="598387">
                  <a:extLst>
                    <a:ext uri="{9D8B030D-6E8A-4147-A177-3AD203B41FA5}">
                      <a16:colId xmlns:a16="http://schemas.microsoft.com/office/drawing/2014/main" val="1130265845"/>
                    </a:ext>
                  </a:extLst>
                </a:gridCol>
                <a:gridCol w="598387">
                  <a:extLst>
                    <a:ext uri="{9D8B030D-6E8A-4147-A177-3AD203B41FA5}">
                      <a16:colId xmlns:a16="http://schemas.microsoft.com/office/drawing/2014/main" val="714489699"/>
                    </a:ext>
                  </a:extLst>
                </a:gridCol>
                <a:gridCol w="598387">
                  <a:extLst>
                    <a:ext uri="{9D8B030D-6E8A-4147-A177-3AD203B41FA5}">
                      <a16:colId xmlns:a16="http://schemas.microsoft.com/office/drawing/2014/main" val="505333140"/>
                    </a:ext>
                  </a:extLst>
                </a:gridCol>
                <a:gridCol w="598387">
                  <a:extLst>
                    <a:ext uri="{9D8B030D-6E8A-4147-A177-3AD203B41FA5}">
                      <a16:colId xmlns:a16="http://schemas.microsoft.com/office/drawing/2014/main" val="10127644"/>
                    </a:ext>
                  </a:extLst>
                </a:gridCol>
                <a:gridCol w="598387">
                  <a:extLst>
                    <a:ext uri="{9D8B030D-6E8A-4147-A177-3AD203B41FA5}">
                      <a16:colId xmlns:a16="http://schemas.microsoft.com/office/drawing/2014/main" val="156539327"/>
                    </a:ext>
                  </a:extLst>
                </a:gridCol>
                <a:gridCol w="598387">
                  <a:extLst>
                    <a:ext uri="{9D8B030D-6E8A-4147-A177-3AD203B41FA5}">
                      <a16:colId xmlns:a16="http://schemas.microsoft.com/office/drawing/2014/main" val="3845810454"/>
                    </a:ext>
                  </a:extLst>
                </a:gridCol>
                <a:gridCol w="598387">
                  <a:extLst>
                    <a:ext uri="{9D8B030D-6E8A-4147-A177-3AD203B41FA5}">
                      <a16:colId xmlns:a16="http://schemas.microsoft.com/office/drawing/2014/main" val="1063871107"/>
                    </a:ext>
                  </a:extLst>
                </a:gridCol>
                <a:gridCol w="598387">
                  <a:extLst>
                    <a:ext uri="{9D8B030D-6E8A-4147-A177-3AD203B41FA5}">
                      <a16:colId xmlns:a16="http://schemas.microsoft.com/office/drawing/2014/main" val="2685120014"/>
                    </a:ext>
                  </a:extLst>
                </a:gridCol>
                <a:gridCol w="598387">
                  <a:extLst>
                    <a:ext uri="{9D8B030D-6E8A-4147-A177-3AD203B41FA5}">
                      <a16:colId xmlns:a16="http://schemas.microsoft.com/office/drawing/2014/main" val="1556996638"/>
                    </a:ext>
                  </a:extLst>
                </a:gridCol>
                <a:gridCol w="598387">
                  <a:extLst>
                    <a:ext uri="{9D8B030D-6E8A-4147-A177-3AD203B41FA5}">
                      <a16:colId xmlns:a16="http://schemas.microsoft.com/office/drawing/2014/main" val="299814827"/>
                    </a:ext>
                  </a:extLst>
                </a:gridCol>
              </a:tblGrid>
              <a:tr h="5168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>
                          <a:effectLst/>
                        </a:rPr>
                        <a:t>Borough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 err="1">
                          <a:effectLst/>
                        </a:rPr>
                        <a:t>Neighbourhood</a:t>
                      </a:r>
                      <a:endParaRPr lang="en-US" sz="700" b="1" dirty="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>
                          <a:effectLst/>
                        </a:rPr>
                        <a:t>1st Most Common Venue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>
                          <a:effectLst/>
                        </a:rPr>
                        <a:t>2nd Most Common Venue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>
                          <a:effectLst/>
                        </a:rPr>
                        <a:t>3rd Most Common Venue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>
                          <a:effectLst/>
                        </a:rPr>
                        <a:t>4th Most Common Venue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>
                          <a:effectLst/>
                        </a:rPr>
                        <a:t>5th Most Common Venue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>
                          <a:effectLst/>
                        </a:rPr>
                        <a:t>6th Most Common Venue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>
                          <a:effectLst/>
                        </a:rPr>
                        <a:t>7th Most Common Venue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>
                          <a:effectLst/>
                        </a:rPr>
                        <a:t>8th Most Common Venue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>
                          <a:effectLst/>
                        </a:rPr>
                        <a:t>9th Most Common Venue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dirty="0">
                          <a:effectLst/>
                        </a:rPr>
                        <a:t>10th Most Common Venue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327871"/>
                  </a:ext>
                </a:extLst>
              </a:tr>
              <a:tr h="3507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dirty="0">
                          <a:effectLst/>
                        </a:rPr>
                        <a:t>Bronx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Edenwald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Grocery Store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Deli / Bodega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Supermarket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Chinese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Playground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Yoga Studio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Farm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Farmers Market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Fast Food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Field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137954"/>
                  </a:ext>
                </a:extLst>
              </a:tr>
              <a:tr h="5168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dirty="0">
                          <a:effectLst/>
                        </a:rPr>
                        <a:t>Brooklyn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Ocean Hill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Deli / Bodega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Bus Stop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Grocery Store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Supermarket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Southern / Soul Food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Fried Chicken Joint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Dry Cleaner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Hardware Store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Chinese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Coffee Shop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854279"/>
                  </a:ext>
                </a:extLst>
              </a:tr>
              <a:tr h="3507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dirty="0">
                          <a:effectLst/>
                        </a:rPr>
                        <a:t>Queens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Whitestone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Dance Studio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Deli / Bodega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Bubble Tea Shop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Candy Store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Food &amp; Drink Shop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Farm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Farmers Market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Fast Food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Field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Filipino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0014494"/>
                  </a:ext>
                </a:extLst>
              </a:tr>
              <a:tr h="3507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dirty="0">
                          <a:effectLst/>
                        </a:rPr>
                        <a:t>Queens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Briarwood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Deli / Bodega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Gym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Bus Station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Coffee Shop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Convenience Store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Home Service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Indian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Playground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Factory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Falafel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6736325"/>
                  </a:ext>
                </a:extLst>
              </a:tr>
              <a:tr h="3507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>
                          <a:effectLst/>
                        </a:rPr>
                        <a:t>Queens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Brookville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Recording Studio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Deli / Bodega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Yoga Studio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Flower Shop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Factory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Falafel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Farm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Farmers Market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Fast Food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Field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829002"/>
                  </a:ext>
                </a:extLst>
              </a:tr>
              <a:tr h="3507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dirty="0">
                          <a:effectLst/>
                        </a:rPr>
                        <a:t>Staten Island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New Brighton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Bus Stop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Deli / Bodega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Park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Playground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Discount Store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Bowling Alley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Farm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Farmers Market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Fast Food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Field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0572460"/>
                  </a:ext>
                </a:extLst>
              </a:tr>
              <a:tr h="2432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dirty="0">
                          <a:effectLst/>
                        </a:rPr>
                        <a:t>…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dirty="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dirty="0">
                        <a:effectLst/>
                      </a:endParaRP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1183480"/>
                  </a:ext>
                </a:extLst>
              </a:tr>
              <a:tr h="3507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dirty="0">
                          <a:effectLst/>
                        </a:rPr>
                        <a:t>Staten Island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Fox Hills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Grocery Store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African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Bus Stop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Playground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Sandwich Place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Flea Market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Factory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>
                          <a:effectLst/>
                        </a:rPr>
                        <a:t>Falafel Restaurant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Farm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dirty="0">
                          <a:effectLst/>
                        </a:rPr>
                        <a:t>Farmers</a:t>
                      </a:r>
                    </a:p>
                  </a:txBody>
                  <a:tcPr marL="10304" marR="10304" marT="5152" marB="515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5213420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5409CE36-B28D-4BA9-ACEF-E82CDE3ABB25}"/>
              </a:ext>
            </a:extLst>
          </p:cNvPr>
          <p:cNvSpPr/>
          <p:nvPr/>
        </p:nvSpPr>
        <p:spPr>
          <a:xfrm>
            <a:off x="803082" y="2782957"/>
            <a:ext cx="7074317" cy="8587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449E12-3E4D-4054-94B4-DBAF81E0C60E}"/>
              </a:ext>
            </a:extLst>
          </p:cNvPr>
          <p:cNvSpPr txBox="1"/>
          <p:nvPr/>
        </p:nvSpPr>
        <p:spPr>
          <a:xfrm>
            <a:off x="8325016" y="2623930"/>
            <a:ext cx="32123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Cluster 1 had the lowest number of venues similar to coffee/bagel/dessert shops.</a:t>
            </a:r>
          </a:p>
          <a:p>
            <a:endParaRPr lang="en-US" dirty="0"/>
          </a:p>
          <a:p>
            <a:r>
              <a:rPr lang="en-US" dirty="0"/>
              <a:t>- Queens and Staten Island locations eliminated due to lower population growth.  </a:t>
            </a:r>
          </a:p>
        </p:txBody>
      </p:sp>
    </p:spTree>
    <p:extLst>
      <p:ext uri="{BB962C8B-B14F-4D97-AF65-F5344CB8AC3E}">
        <p14:creationId xmlns:p14="http://schemas.microsoft.com/office/powerpoint/2010/main" val="1823410857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639</Words>
  <Application>Microsoft Office PowerPoint</Application>
  <PresentationFormat>Widescreen</PresentationFormat>
  <Paragraphs>186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Bookman Old Style</vt:lpstr>
      <vt:lpstr>Calibri</vt:lpstr>
      <vt:lpstr>Franklin Gothic Book</vt:lpstr>
      <vt:lpstr>1_RetrospectVTI</vt:lpstr>
      <vt:lpstr>A Bakery in New York</vt:lpstr>
      <vt:lpstr>“Make your mark in New York and you are a made man.”</vt:lpstr>
      <vt:lpstr>Agenda</vt:lpstr>
      <vt:lpstr>The Problem</vt:lpstr>
      <vt:lpstr>The Data</vt:lpstr>
      <vt:lpstr>The Methodology</vt:lpstr>
      <vt:lpstr>Results – Neighborhood Clusters</vt:lpstr>
      <vt:lpstr>Results – Population Growth</vt:lpstr>
      <vt:lpstr>Results – Cluster Analysis</vt:lpstr>
      <vt:lpstr>Recommendations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Bakery in New York</dc:title>
  <dc:creator>Kevin Lucas</dc:creator>
  <cp:lastModifiedBy>Kevin Lucas</cp:lastModifiedBy>
  <cp:revision>9</cp:revision>
  <dcterms:created xsi:type="dcterms:W3CDTF">2020-12-06T21:45:42Z</dcterms:created>
  <dcterms:modified xsi:type="dcterms:W3CDTF">2020-12-06T23:00:12Z</dcterms:modified>
</cp:coreProperties>
</file>

<file path=docProps/thumbnail.jpeg>
</file>